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Open Sauce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Open Sans Bold" charset="1" panose="020B0806030504020204"/>
      <p:regular r:id="rId31"/>
    </p:embeddedFont>
    <p:embeddedFont>
      <p:font typeface="Montserrat Medium" charset="1" panose="000006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Montserrat Medium Italics" charset="1" panose="00000600000000000000"/>
      <p:regular r:id="rId34"/>
    </p:embeddedFont>
    <p:embeddedFont>
      <p:font typeface="Montserrat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6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24229"/>
            <a:ext cx="5132756" cy="840814"/>
            <a:chOff x="0" y="0"/>
            <a:chExt cx="1351837" cy="221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1837" cy="221449"/>
            </a:xfrm>
            <a:custGeom>
              <a:avLst/>
              <a:gdLst/>
              <a:ahLst/>
              <a:cxnLst/>
              <a:rect r="r" b="b" t="t" l="l"/>
              <a:pathLst>
                <a:path h="221449" w="1351837">
                  <a:moveTo>
                    <a:pt x="76925" y="0"/>
                  </a:moveTo>
                  <a:lnTo>
                    <a:pt x="1274912" y="0"/>
                  </a:lnTo>
                  <a:cubicBezTo>
                    <a:pt x="1295314" y="0"/>
                    <a:pt x="1314880" y="8105"/>
                    <a:pt x="1329306" y="22531"/>
                  </a:cubicBezTo>
                  <a:cubicBezTo>
                    <a:pt x="1343732" y="36957"/>
                    <a:pt x="1351837" y="56523"/>
                    <a:pt x="1351837" y="76925"/>
                  </a:cubicBezTo>
                  <a:lnTo>
                    <a:pt x="1351837" y="144524"/>
                  </a:lnTo>
                  <a:cubicBezTo>
                    <a:pt x="1351837" y="164926"/>
                    <a:pt x="1343732" y="184492"/>
                    <a:pt x="1329306" y="198918"/>
                  </a:cubicBezTo>
                  <a:cubicBezTo>
                    <a:pt x="1314880" y="213344"/>
                    <a:pt x="1295314" y="221449"/>
                    <a:pt x="1274912" y="221449"/>
                  </a:cubicBezTo>
                  <a:lnTo>
                    <a:pt x="76925" y="221449"/>
                  </a:lnTo>
                  <a:cubicBezTo>
                    <a:pt x="56523" y="221449"/>
                    <a:pt x="36957" y="213344"/>
                    <a:pt x="22531" y="198918"/>
                  </a:cubicBezTo>
                  <a:cubicBezTo>
                    <a:pt x="8105" y="184492"/>
                    <a:pt x="0" y="164926"/>
                    <a:pt x="0" y="144524"/>
                  </a:cubicBezTo>
                  <a:lnTo>
                    <a:pt x="0" y="76925"/>
                  </a:lnTo>
                  <a:cubicBezTo>
                    <a:pt x="0" y="56523"/>
                    <a:pt x="8105" y="36957"/>
                    <a:pt x="22531" y="22531"/>
                  </a:cubicBezTo>
                  <a:cubicBezTo>
                    <a:pt x="36957" y="8105"/>
                    <a:pt x="56523" y="0"/>
                    <a:pt x="76925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51837" cy="259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68707" y="1784701"/>
            <a:ext cx="12452287" cy="12452287"/>
          </a:xfrm>
          <a:custGeom>
            <a:avLst/>
            <a:gdLst/>
            <a:ahLst/>
            <a:cxnLst/>
            <a:rect r="r" b="b" t="t" l="l"/>
            <a:pathLst>
              <a:path h="12452287" w="12452287">
                <a:moveTo>
                  <a:pt x="0" y="0"/>
                </a:moveTo>
                <a:lnTo>
                  <a:pt x="12452287" y="0"/>
                </a:lnTo>
                <a:lnTo>
                  <a:pt x="12452287" y="12452286"/>
                </a:lnTo>
                <a:lnTo>
                  <a:pt x="0" y="12452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23170" y="2560036"/>
            <a:ext cx="9543361" cy="7200900"/>
          </a:xfrm>
          <a:custGeom>
            <a:avLst/>
            <a:gdLst/>
            <a:ahLst/>
            <a:cxnLst/>
            <a:rect r="r" b="b" t="t" l="l"/>
            <a:pathLst>
              <a:path h="7200900" w="9543361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8538914" y="2876865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311940" y="-2923420"/>
            <a:ext cx="3952120" cy="395212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817282" y="164923"/>
            <a:ext cx="1263549" cy="126354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1028700"/>
            <a:ext cx="8726065" cy="2823258"/>
            <a:chOff x="0" y="0"/>
            <a:chExt cx="11634754" cy="376434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135965" y="531306"/>
              <a:ext cx="7498788" cy="1386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16"/>
                </a:lnSpc>
              </a:pPr>
              <a:r>
                <a:rPr lang="en-US" sz="6225" spc="1070">
                  <a:solidFill>
                    <a:srgbClr val="25767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TECH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64343" cy="3764343"/>
            </a:xfrm>
            <a:custGeom>
              <a:avLst/>
              <a:gdLst/>
              <a:ahLst/>
              <a:cxnLst/>
              <a:rect r="r" b="b" t="t" l="l"/>
              <a:pathLst>
                <a:path h="3764343" w="3764343">
                  <a:moveTo>
                    <a:pt x="0" y="0"/>
                  </a:moveTo>
                  <a:lnTo>
                    <a:pt x="3764343" y="0"/>
                  </a:lnTo>
                  <a:lnTo>
                    <a:pt x="3764343" y="3764343"/>
                  </a:lnTo>
                  <a:lnTo>
                    <a:pt x="0" y="3764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135965" y="1785574"/>
              <a:ext cx="7498788" cy="1386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16"/>
                </a:lnSpc>
              </a:pPr>
              <a:r>
                <a:rPr lang="en-US" sz="6225" spc="1070">
                  <a:solidFill>
                    <a:srgbClr val="25767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DIESEL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18188" y="4675066"/>
            <a:ext cx="4353780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b="true" sz="39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APRESENTAÇÃO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188" y="6112743"/>
            <a:ext cx="4681835" cy="355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ANA BARROCAL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ARIEL CRISTINA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GIOVANA ZUKAUSKAS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KAIQUE ADEMAR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PEDRO LEÃO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SHELLY NADUDVARI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029" y="1046728"/>
            <a:ext cx="16027942" cy="8193544"/>
          </a:xfrm>
          <a:custGeom>
            <a:avLst/>
            <a:gdLst/>
            <a:ahLst/>
            <a:cxnLst/>
            <a:rect r="r" b="b" t="t" l="l"/>
            <a:pathLst>
              <a:path h="8193544" w="16027942">
                <a:moveTo>
                  <a:pt x="0" y="0"/>
                </a:moveTo>
                <a:lnTo>
                  <a:pt x="16027942" y="0"/>
                </a:lnTo>
                <a:lnTo>
                  <a:pt x="16027942" y="8193544"/>
                </a:lnTo>
                <a:lnTo>
                  <a:pt x="0" y="8193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rnd">
            <a:solidFill>
              <a:srgbClr val="257579"/>
            </a:solidFill>
            <a:prstDash val="solid"/>
            <a:round/>
          </a:ln>
        </p:spPr>
      </p:sp>
      <p:grpSp>
        <p:nvGrpSpPr>
          <p:cNvPr name="Group 3" id="3"/>
          <p:cNvGrpSpPr/>
          <p:nvPr/>
        </p:nvGrpSpPr>
        <p:grpSpPr>
          <a:xfrm rot="0">
            <a:off x="16580299" y="-2905393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42753" y="9407388"/>
            <a:ext cx="2072782" cy="20727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1016" y="2889499"/>
            <a:ext cx="12412601" cy="12412601"/>
          </a:xfrm>
          <a:custGeom>
            <a:avLst/>
            <a:gdLst/>
            <a:ahLst/>
            <a:cxnLst/>
            <a:rect r="r" b="b" t="t" l="l"/>
            <a:pathLst>
              <a:path h="12412601" w="12412601">
                <a:moveTo>
                  <a:pt x="0" y="0"/>
                </a:moveTo>
                <a:lnTo>
                  <a:pt x="12412601" y="0"/>
                </a:lnTo>
                <a:lnTo>
                  <a:pt x="12412601" y="12412601"/>
                </a:lnTo>
                <a:lnTo>
                  <a:pt x="0" y="1241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80181" y="-2434810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2765" y="7772400"/>
            <a:ext cx="2088165" cy="20881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44000" y="2889499"/>
            <a:ext cx="8857443" cy="7174528"/>
          </a:xfrm>
          <a:custGeom>
            <a:avLst/>
            <a:gdLst/>
            <a:ahLst/>
            <a:cxnLst/>
            <a:rect r="r" b="b" t="t" l="l"/>
            <a:pathLst>
              <a:path h="7174528" w="8857443">
                <a:moveTo>
                  <a:pt x="0" y="0"/>
                </a:moveTo>
                <a:lnTo>
                  <a:pt x="8857443" y="0"/>
                </a:lnTo>
                <a:lnTo>
                  <a:pt x="8857443" y="7174528"/>
                </a:lnTo>
                <a:lnTo>
                  <a:pt x="0" y="7174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0942" y="714521"/>
            <a:ext cx="7879343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57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PROTÓTIPO DE</a:t>
            </a:r>
          </a:p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57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SITE INSTITUCIONAL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942" y="3524250"/>
            <a:ext cx="7044449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Preparamos um protótipo para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alinhar as expectativas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a confecção de um site.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objetivo é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fornecer informações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sobre nossa empresa e nos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fazer conhecidos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no mercado.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4113" y="8639021"/>
            <a:ext cx="3952120" cy="3952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4867" y="1292085"/>
            <a:ext cx="13218265" cy="8344030"/>
          </a:xfrm>
          <a:custGeom>
            <a:avLst/>
            <a:gdLst/>
            <a:ahLst/>
            <a:cxnLst/>
            <a:rect r="r" b="b" t="t" l="l"/>
            <a:pathLst>
              <a:path h="8344030" w="13218265">
                <a:moveTo>
                  <a:pt x="0" y="0"/>
                </a:moveTo>
                <a:lnTo>
                  <a:pt x="13218266" y="0"/>
                </a:lnTo>
                <a:lnTo>
                  <a:pt x="13218266" y="8344030"/>
                </a:lnTo>
                <a:lnTo>
                  <a:pt x="0" y="834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1611" y="677837"/>
            <a:ext cx="7033852" cy="51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3"/>
              </a:lnSpc>
            </a:pPr>
            <a:r>
              <a:rPr lang="en-US" sz="2995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Página inicial</a:t>
            </a:r>
            <a:r>
              <a:rPr lang="en-US" sz="2995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3966685" y="-4026320"/>
            <a:ext cx="5904823" cy="59048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30205" y="677837"/>
            <a:ext cx="18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545454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Protótipo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4113" y="8639021"/>
            <a:ext cx="3952120" cy="3952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4867" y="1292085"/>
            <a:ext cx="13218265" cy="8344030"/>
          </a:xfrm>
          <a:custGeom>
            <a:avLst/>
            <a:gdLst/>
            <a:ahLst/>
            <a:cxnLst/>
            <a:rect r="r" b="b" t="t" l="l"/>
            <a:pathLst>
              <a:path h="8344030" w="13218265">
                <a:moveTo>
                  <a:pt x="0" y="0"/>
                </a:moveTo>
                <a:lnTo>
                  <a:pt x="13218266" y="0"/>
                </a:lnTo>
                <a:lnTo>
                  <a:pt x="13218266" y="8344030"/>
                </a:lnTo>
                <a:lnTo>
                  <a:pt x="0" y="834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966685" y="-4026320"/>
            <a:ext cx="5904823" cy="59048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51611" y="677837"/>
            <a:ext cx="7033852" cy="51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3"/>
              </a:lnSpc>
            </a:pPr>
            <a:r>
              <a:rPr lang="en-US" sz="2995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Cards de Navegação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30205" y="677837"/>
            <a:ext cx="18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545454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Protótipo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4113" y="8639021"/>
            <a:ext cx="3952120" cy="3952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4867" y="1292085"/>
            <a:ext cx="13218265" cy="8344030"/>
          </a:xfrm>
          <a:custGeom>
            <a:avLst/>
            <a:gdLst/>
            <a:ahLst/>
            <a:cxnLst/>
            <a:rect r="r" b="b" t="t" l="l"/>
            <a:pathLst>
              <a:path h="8344030" w="13218265">
                <a:moveTo>
                  <a:pt x="0" y="0"/>
                </a:moveTo>
                <a:lnTo>
                  <a:pt x="13218266" y="0"/>
                </a:lnTo>
                <a:lnTo>
                  <a:pt x="13218266" y="8344030"/>
                </a:lnTo>
                <a:lnTo>
                  <a:pt x="0" y="834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966685" y="-4026320"/>
            <a:ext cx="5904823" cy="59048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51611" y="678525"/>
            <a:ext cx="7033852" cy="51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3"/>
              </a:lnSpc>
            </a:pPr>
            <a:r>
              <a:rPr lang="en-US" sz="2995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Breve apresentação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30205" y="677837"/>
            <a:ext cx="18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545454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Protótipo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4113" y="8639021"/>
            <a:ext cx="3952120" cy="3952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4867" y="1292085"/>
            <a:ext cx="13218265" cy="8344030"/>
          </a:xfrm>
          <a:custGeom>
            <a:avLst/>
            <a:gdLst/>
            <a:ahLst/>
            <a:cxnLst/>
            <a:rect r="r" b="b" t="t" l="l"/>
            <a:pathLst>
              <a:path h="8344030" w="13218265">
                <a:moveTo>
                  <a:pt x="0" y="0"/>
                </a:moveTo>
                <a:lnTo>
                  <a:pt x="13218266" y="0"/>
                </a:lnTo>
                <a:lnTo>
                  <a:pt x="13218266" y="8344030"/>
                </a:lnTo>
                <a:lnTo>
                  <a:pt x="0" y="834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" t="0" r="-2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966685" y="-4026320"/>
            <a:ext cx="5904823" cy="59048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51611" y="678525"/>
            <a:ext cx="7033852" cy="50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3"/>
              </a:lnSpc>
            </a:pPr>
            <a:r>
              <a:rPr lang="en-US" sz="2995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Rodapé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30205" y="677837"/>
            <a:ext cx="18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545454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Protótipo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41163" y="-3343197"/>
            <a:ext cx="5608481" cy="560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3644" y="8214421"/>
            <a:ext cx="1646143" cy="1646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64897" y="3811688"/>
            <a:ext cx="8805466" cy="8805466"/>
          </a:xfrm>
          <a:custGeom>
            <a:avLst/>
            <a:gdLst/>
            <a:ahLst/>
            <a:cxnLst/>
            <a:rect r="r" b="b" t="t" l="l"/>
            <a:pathLst>
              <a:path h="8805466" w="8805466">
                <a:moveTo>
                  <a:pt x="0" y="0"/>
                </a:moveTo>
                <a:lnTo>
                  <a:pt x="8805466" y="0"/>
                </a:lnTo>
                <a:lnTo>
                  <a:pt x="8805466" y="8805466"/>
                </a:lnTo>
                <a:lnTo>
                  <a:pt x="0" y="880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99787" y="1455622"/>
            <a:ext cx="3363453" cy="1619325"/>
          </a:xfrm>
          <a:custGeom>
            <a:avLst/>
            <a:gdLst/>
            <a:ahLst/>
            <a:cxnLst/>
            <a:rect r="r" b="b" t="t" l="l"/>
            <a:pathLst>
              <a:path h="1619325" w="3363453">
                <a:moveTo>
                  <a:pt x="0" y="0"/>
                </a:moveTo>
                <a:lnTo>
                  <a:pt x="3363453" y="0"/>
                </a:lnTo>
                <a:lnTo>
                  <a:pt x="3363453" y="1619325"/>
                </a:lnTo>
                <a:lnTo>
                  <a:pt x="0" y="1619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99787" y="4685816"/>
            <a:ext cx="8296771" cy="207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BFD1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CALCULADORA</a:t>
            </a:r>
          </a:p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BFD1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FINANCEIRA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82072">
            <a:off x="-1583500" y="6698993"/>
            <a:ext cx="5839901" cy="5839901"/>
          </a:xfrm>
          <a:custGeom>
            <a:avLst/>
            <a:gdLst/>
            <a:ahLst/>
            <a:cxnLst/>
            <a:rect r="r" b="b" t="t" l="l"/>
            <a:pathLst>
              <a:path h="5839901" w="5839901">
                <a:moveTo>
                  <a:pt x="0" y="0"/>
                </a:moveTo>
                <a:lnTo>
                  <a:pt x="5839901" y="0"/>
                </a:lnTo>
                <a:lnTo>
                  <a:pt x="5839901" y="5839901"/>
                </a:lnTo>
                <a:lnTo>
                  <a:pt x="0" y="583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11940" y="-2923420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17752" y="5855656"/>
            <a:ext cx="8540815" cy="2821174"/>
          </a:xfrm>
          <a:custGeom>
            <a:avLst/>
            <a:gdLst/>
            <a:ahLst/>
            <a:cxnLst/>
            <a:rect r="r" b="b" t="t" l="l"/>
            <a:pathLst>
              <a:path h="2821174" w="8540815">
                <a:moveTo>
                  <a:pt x="0" y="0"/>
                </a:moveTo>
                <a:lnTo>
                  <a:pt x="8540816" y="0"/>
                </a:lnTo>
                <a:lnTo>
                  <a:pt x="8540816" y="2821175"/>
                </a:lnTo>
                <a:lnTo>
                  <a:pt x="0" y="2821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7752" y="1521403"/>
            <a:ext cx="8515625" cy="3622097"/>
          </a:xfrm>
          <a:custGeom>
            <a:avLst/>
            <a:gdLst/>
            <a:ahLst/>
            <a:cxnLst/>
            <a:rect r="r" b="b" t="t" l="l"/>
            <a:pathLst>
              <a:path h="3622097" w="8515625">
                <a:moveTo>
                  <a:pt x="0" y="0"/>
                </a:moveTo>
                <a:lnTo>
                  <a:pt x="8515625" y="0"/>
                </a:lnTo>
                <a:lnTo>
                  <a:pt x="8515625" y="3622097"/>
                </a:lnTo>
                <a:lnTo>
                  <a:pt x="0" y="3622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0796" y="1028700"/>
            <a:ext cx="588214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BFD12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ARDUÍNO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2546" y="3416462"/>
            <a:ext cx="8473204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nossa solução IoT tiliza sensores de temperatura e ultrassônico,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integrados no Arduíno,</a:t>
            </a:r>
            <a:r>
              <a:rPr lang="en-US" sz="3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garantindo uma coleta de dados precisa, 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permitindo que você monitore e mantenha o seu ambiente seguro, prevenindo problemas relacionados a variações de temperatura e nivelamento inadequado de diesel.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41163" y="-3343197"/>
            <a:ext cx="5608481" cy="560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3644" y="8214421"/>
            <a:ext cx="1646143" cy="1646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3644" y="2666730"/>
            <a:ext cx="8904045" cy="5547691"/>
          </a:xfrm>
          <a:custGeom>
            <a:avLst/>
            <a:gdLst/>
            <a:ahLst/>
            <a:cxnLst/>
            <a:rect r="r" b="b" t="t" l="l"/>
            <a:pathLst>
              <a:path h="5547691" w="8904045">
                <a:moveTo>
                  <a:pt x="0" y="0"/>
                </a:moveTo>
                <a:lnTo>
                  <a:pt x="8904045" y="0"/>
                </a:lnTo>
                <a:lnTo>
                  <a:pt x="8904045" y="5547691"/>
                </a:lnTo>
                <a:lnTo>
                  <a:pt x="0" y="554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215543"/>
            <a:ext cx="8711510" cy="3855914"/>
          </a:xfrm>
          <a:custGeom>
            <a:avLst/>
            <a:gdLst/>
            <a:ahLst/>
            <a:cxnLst/>
            <a:rect r="r" b="b" t="t" l="l"/>
            <a:pathLst>
              <a:path h="3855914" w="8711510">
                <a:moveTo>
                  <a:pt x="0" y="0"/>
                </a:moveTo>
                <a:lnTo>
                  <a:pt x="8711510" y="0"/>
                </a:lnTo>
                <a:lnTo>
                  <a:pt x="8711510" y="3855914"/>
                </a:lnTo>
                <a:lnTo>
                  <a:pt x="0" y="3855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14007" y="305122"/>
            <a:ext cx="12636550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BFD1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TABELAS DO BANCO DE DADOS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282072">
            <a:off x="14733887" y="7027074"/>
            <a:ext cx="5050825" cy="5050825"/>
          </a:xfrm>
          <a:custGeom>
            <a:avLst/>
            <a:gdLst/>
            <a:ahLst/>
            <a:cxnLst/>
            <a:rect r="r" b="b" t="t" l="l"/>
            <a:pathLst>
              <a:path h="5050825" w="5050825">
                <a:moveTo>
                  <a:pt x="0" y="0"/>
                </a:moveTo>
                <a:lnTo>
                  <a:pt x="5050826" y="0"/>
                </a:lnTo>
                <a:lnTo>
                  <a:pt x="5050826" y="5050825"/>
                </a:lnTo>
                <a:lnTo>
                  <a:pt x="0" y="505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37443" y="-3343197"/>
            <a:ext cx="5712201" cy="57122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3644" y="8214421"/>
            <a:ext cx="1646143" cy="1646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0589" y="3483657"/>
            <a:ext cx="8933411" cy="3491527"/>
          </a:xfrm>
          <a:custGeom>
            <a:avLst/>
            <a:gdLst/>
            <a:ahLst/>
            <a:cxnLst/>
            <a:rect r="r" b="b" t="t" l="l"/>
            <a:pathLst>
              <a:path h="3491527" w="8933411">
                <a:moveTo>
                  <a:pt x="0" y="0"/>
                </a:moveTo>
                <a:lnTo>
                  <a:pt x="8933411" y="0"/>
                </a:lnTo>
                <a:lnTo>
                  <a:pt x="8933411" y="3491527"/>
                </a:lnTo>
                <a:lnTo>
                  <a:pt x="0" y="3491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0" t="0" r="-47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015099"/>
            <a:ext cx="8915556" cy="4428642"/>
          </a:xfrm>
          <a:custGeom>
            <a:avLst/>
            <a:gdLst/>
            <a:ahLst/>
            <a:cxnLst/>
            <a:rect r="r" b="b" t="t" l="l"/>
            <a:pathLst>
              <a:path h="4428642" w="8915556">
                <a:moveTo>
                  <a:pt x="0" y="0"/>
                </a:moveTo>
                <a:lnTo>
                  <a:pt x="8915556" y="0"/>
                </a:lnTo>
                <a:lnTo>
                  <a:pt x="8915556" y="4428643"/>
                </a:lnTo>
                <a:lnTo>
                  <a:pt x="0" y="442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14007" y="305122"/>
            <a:ext cx="12636550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BFD1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TABELAS DO BANCO DE DADOS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282072">
            <a:off x="14733887" y="7027074"/>
            <a:ext cx="5050825" cy="5050825"/>
          </a:xfrm>
          <a:custGeom>
            <a:avLst/>
            <a:gdLst/>
            <a:ahLst/>
            <a:cxnLst/>
            <a:rect r="r" b="b" t="t" l="l"/>
            <a:pathLst>
              <a:path h="5050825" w="5050825">
                <a:moveTo>
                  <a:pt x="0" y="0"/>
                </a:moveTo>
                <a:lnTo>
                  <a:pt x="5050826" y="0"/>
                </a:lnTo>
                <a:lnTo>
                  <a:pt x="5050826" y="5050825"/>
                </a:lnTo>
                <a:lnTo>
                  <a:pt x="0" y="505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712" y="2655253"/>
            <a:ext cx="14522576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5767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Monitoramento de Temperatura e Nível Em Distribuidoras de Diesel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28517" y="3332610"/>
            <a:ext cx="8805466" cy="8805466"/>
          </a:xfrm>
          <a:custGeom>
            <a:avLst/>
            <a:gdLst/>
            <a:ahLst/>
            <a:cxnLst/>
            <a:rect r="r" b="b" t="t" l="l"/>
            <a:pathLst>
              <a:path h="8805466" w="8805466">
                <a:moveTo>
                  <a:pt x="0" y="0"/>
                </a:moveTo>
                <a:lnTo>
                  <a:pt x="8805466" y="0"/>
                </a:lnTo>
                <a:lnTo>
                  <a:pt x="8805466" y="8805466"/>
                </a:lnTo>
                <a:lnTo>
                  <a:pt x="0" y="880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140822" y="7924800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5117" y="7924800"/>
            <a:ext cx="2088165" cy="208816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754904"/>
            <a:ext cx="3363453" cy="1619325"/>
          </a:xfrm>
          <a:custGeom>
            <a:avLst/>
            <a:gdLst/>
            <a:ahLst/>
            <a:cxnLst/>
            <a:rect r="r" b="b" t="t" l="l"/>
            <a:pathLst>
              <a:path h="1619325" w="3363453">
                <a:moveTo>
                  <a:pt x="0" y="0"/>
                </a:moveTo>
                <a:lnTo>
                  <a:pt x="3363453" y="0"/>
                </a:lnTo>
                <a:lnTo>
                  <a:pt x="3363453" y="1619325"/>
                </a:lnTo>
                <a:lnTo>
                  <a:pt x="0" y="1619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626" y="-3343197"/>
            <a:ext cx="5727018" cy="57270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3644" y="8214421"/>
            <a:ext cx="1646143" cy="1646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930860"/>
            <a:ext cx="16230600" cy="6283561"/>
          </a:xfrm>
          <a:custGeom>
            <a:avLst/>
            <a:gdLst/>
            <a:ahLst/>
            <a:cxnLst/>
            <a:rect r="r" b="b" t="t" l="l"/>
            <a:pathLst>
              <a:path h="6283561" w="16230600">
                <a:moveTo>
                  <a:pt x="0" y="0"/>
                </a:moveTo>
                <a:lnTo>
                  <a:pt x="16230600" y="0"/>
                </a:lnTo>
                <a:lnTo>
                  <a:pt x="16230600" y="6283561"/>
                </a:lnTo>
                <a:lnTo>
                  <a:pt x="0" y="6283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14007" y="305122"/>
            <a:ext cx="12636550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BFD1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TABELAS DO BANCO DE DADOS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282072">
            <a:off x="14733887" y="7027074"/>
            <a:ext cx="5050825" cy="5050825"/>
          </a:xfrm>
          <a:custGeom>
            <a:avLst/>
            <a:gdLst/>
            <a:ahLst/>
            <a:cxnLst/>
            <a:rect r="r" b="b" t="t" l="l"/>
            <a:pathLst>
              <a:path h="5050825" w="5050825">
                <a:moveTo>
                  <a:pt x="0" y="0"/>
                </a:moveTo>
                <a:lnTo>
                  <a:pt x="5050826" y="0"/>
                </a:lnTo>
                <a:lnTo>
                  <a:pt x="5050826" y="5050825"/>
                </a:lnTo>
                <a:lnTo>
                  <a:pt x="0" y="5050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0788" y="3000741"/>
            <a:ext cx="11677025" cy="11677025"/>
          </a:xfrm>
          <a:custGeom>
            <a:avLst/>
            <a:gdLst/>
            <a:ahLst/>
            <a:cxnLst/>
            <a:rect r="r" b="b" t="t" l="l"/>
            <a:pathLst>
              <a:path h="11677025" w="11677025">
                <a:moveTo>
                  <a:pt x="0" y="0"/>
                </a:moveTo>
                <a:lnTo>
                  <a:pt x="11677024" y="0"/>
                </a:lnTo>
                <a:lnTo>
                  <a:pt x="11677024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53362" y="4534075"/>
            <a:ext cx="7670567" cy="5752925"/>
          </a:xfrm>
          <a:custGeom>
            <a:avLst/>
            <a:gdLst/>
            <a:ahLst/>
            <a:cxnLst/>
            <a:rect r="r" b="b" t="t" l="l"/>
            <a:pathLst>
              <a:path h="5752925" w="7670567">
                <a:moveTo>
                  <a:pt x="0" y="0"/>
                </a:moveTo>
                <a:lnTo>
                  <a:pt x="7670566" y="0"/>
                </a:lnTo>
                <a:lnTo>
                  <a:pt x="7670566" y="5752925"/>
                </a:lnTo>
                <a:lnTo>
                  <a:pt x="0" y="575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5458" y="627942"/>
            <a:ext cx="695389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57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VM LINUX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5458" y="2234850"/>
            <a:ext cx="9105859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Uma máquina virtual é essencialmente um computador virtual operando dentro de um computador físico.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Vantagens: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Teste de diferentes sistemas operacionais;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Otimização de Recursos;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 Isolado;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Aumenta a Segurança;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Evita impactos no sistema operacional nativo.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745719" y="9150000"/>
            <a:ext cx="3491438" cy="3122967"/>
            <a:chOff x="0" y="0"/>
            <a:chExt cx="9087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8700" cy="812800"/>
            </a:xfrm>
            <a:custGeom>
              <a:avLst/>
              <a:gdLst/>
              <a:ahLst/>
              <a:cxnLst/>
              <a:rect r="r" b="b" t="t" l="l"/>
              <a:pathLst>
                <a:path h="812800" w="9087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9398" y="2279949"/>
            <a:ext cx="11677025" cy="11677025"/>
          </a:xfrm>
          <a:custGeom>
            <a:avLst/>
            <a:gdLst/>
            <a:ahLst/>
            <a:cxnLst/>
            <a:rect r="r" b="b" t="t" l="l"/>
            <a:pathLst>
              <a:path h="11677025" w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3568" y="2695874"/>
            <a:ext cx="8455732" cy="6072753"/>
          </a:xfrm>
          <a:custGeom>
            <a:avLst/>
            <a:gdLst/>
            <a:ahLst/>
            <a:cxnLst/>
            <a:rect r="r" b="b" t="t" l="l"/>
            <a:pathLst>
              <a:path h="6072753" w="8455732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1413" y="923925"/>
            <a:ext cx="609664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true">
                <a:solidFill>
                  <a:srgbClr val="BFD12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CONCLUSÃO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4369" y="7170135"/>
            <a:ext cx="2088165" cy="20881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0073" y="2378354"/>
            <a:ext cx="8143321" cy="511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614" indent="-317807" lvl="1">
              <a:lnSpc>
                <a:spcPts val="4121"/>
              </a:lnSpc>
              <a:buFont typeface="Arial"/>
              <a:buChar char="•"/>
            </a:pPr>
            <a:r>
              <a:rPr lang="en-US" b="true" sz="294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Desenvolvimento da versão final do site institucional,</a:t>
            </a:r>
            <a:r>
              <a:rPr lang="en-US" sz="2944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contendo área de usuário, para login.</a:t>
            </a:r>
          </a:p>
          <a:p>
            <a:pPr algn="l" marL="635614" indent="-317807" lvl="1">
              <a:lnSpc>
                <a:spcPts val="4121"/>
              </a:lnSpc>
              <a:buFont typeface="Arial"/>
              <a:buChar char="•"/>
            </a:pPr>
            <a:r>
              <a:rPr lang="en-US" b="true" sz="294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Banco de Dados relacional com conexão aos Arduinos</a:t>
            </a:r>
            <a:r>
              <a:rPr lang="en-US" sz="2944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, para armazenamento e inserção das informações obtidas pelos sensores.</a:t>
            </a:r>
          </a:p>
          <a:p>
            <a:pPr algn="l" marL="635614" indent="-317807" lvl="1">
              <a:lnSpc>
                <a:spcPts val="4121"/>
              </a:lnSpc>
              <a:buFont typeface="Arial"/>
              <a:buChar char="•"/>
            </a:pPr>
            <a:r>
              <a:rPr lang="en-US" b="true" sz="294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Dashboards com gráficos</a:t>
            </a:r>
            <a:r>
              <a:rPr lang="en-US" sz="2944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contendo as informações coletadas pelos sensores.</a:t>
            </a:r>
          </a:p>
          <a:p>
            <a:pPr algn="l">
              <a:lnSpc>
                <a:spcPts val="398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00629" y="3047285"/>
            <a:ext cx="11677025" cy="11677025"/>
          </a:xfrm>
          <a:custGeom>
            <a:avLst/>
            <a:gdLst/>
            <a:ahLst/>
            <a:cxnLst/>
            <a:rect r="r" b="b" t="t" l="l"/>
            <a:pathLst>
              <a:path h="11677025" w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6475" y="1305873"/>
            <a:ext cx="6433259" cy="7675255"/>
          </a:xfrm>
          <a:custGeom>
            <a:avLst/>
            <a:gdLst/>
            <a:ahLst/>
            <a:cxnLst/>
            <a:rect r="r" b="b" t="t" l="l"/>
            <a:pathLst>
              <a:path h="7675255" w="6433259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944302" y="-1976060"/>
            <a:ext cx="3952120" cy="395212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583646" y="8214218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5428" y="1470287"/>
            <a:ext cx="3363453" cy="1619325"/>
          </a:xfrm>
          <a:custGeom>
            <a:avLst/>
            <a:gdLst/>
            <a:ahLst/>
            <a:cxnLst/>
            <a:rect r="r" b="b" t="t" l="l"/>
            <a:pathLst>
              <a:path h="1619325" w="3363453">
                <a:moveTo>
                  <a:pt x="0" y="0"/>
                </a:moveTo>
                <a:lnTo>
                  <a:pt x="3363453" y="0"/>
                </a:lnTo>
                <a:lnTo>
                  <a:pt x="3363453" y="1619325"/>
                </a:lnTo>
                <a:lnTo>
                  <a:pt x="0" y="1619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25428" y="4199726"/>
            <a:ext cx="7975201" cy="170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86"/>
              </a:lnSpc>
            </a:pPr>
            <a:r>
              <a:rPr lang="en-US" sz="10062" b="true">
                <a:solidFill>
                  <a:srgbClr val="BFD1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28193" y="8542261"/>
            <a:ext cx="4300053" cy="4300053"/>
          </a:xfrm>
          <a:custGeom>
            <a:avLst/>
            <a:gdLst/>
            <a:ahLst/>
            <a:cxnLst/>
            <a:rect r="r" b="b" t="t" l="l"/>
            <a:pathLst>
              <a:path h="4300053" w="4300053">
                <a:moveTo>
                  <a:pt x="0" y="0"/>
                </a:moveTo>
                <a:lnTo>
                  <a:pt x="4300052" y="0"/>
                </a:lnTo>
                <a:lnTo>
                  <a:pt x="4300052" y="4300052"/>
                </a:lnTo>
                <a:lnTo>
                  <a:pt x="0" y="4300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45719" y="9150000"/>
            <a:ext cx="3491438" cy="3122967"/>
            <a:chOff x="0" y="0"/>
            <a:chExt cx="9087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8700" cy="812800"/>
            </a:xfrm>
            <a:custGeom>
              <a:avLst/>
              <a:gdLst/>
              <a:ahLst/>
              <a:cxnLst/>
              <a:rect r="r" b="b" t="t" l="l"/>
              <a:pathLst>
                <a:path h="812800" w="9087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510468" y="4229726"/>
            <a:ext cx="2294847" cy="2341681"/>
          </a:xfrm>
          <a:custGeom>
            <a:avLst/>
            <a:gdLst/>
            <a:ahLst/>
            <a:cxnLst/>
            <a:rect r="r" b="b" t="t" l="l"/>
            <a:pathLst>
              <a:path h="2341681" w="2294847">
                <a:moveTo>
                  <a:pt x="0" y="0"/>
                </a:moveTo>
                <a:lnTo>
                  <a:pt x="2294848" y="0"/>
                </a:lnTo>
                <a:lnTo>
                  <a:pt x="2294848" y="2341681"/>
                </a:lnTo>
                <a:lnTo>
                  <a:pt x="0" y="2341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10173" y="3794526"/>
            <a:ext cx="5305061" cy="3958902"/>
          </a:xfrm>
          <a:custGeom>
            <a:avLst/>
            <a:gdLst/>
            <a:ahLst/>
            <a:cxnLst/>
            <a:rect r="r" b="b" t="t" l="l"/>
            <a:pathLst>
              <a:path h="3958902" w="5305061">
                <a:moveTo>
                  <a:pt x="0" y="0"/>
                </a:moveTo>
                <a:lnTo>
                  <a:pt x="5305060" y="0"/>
                </a:lnTo>
                <a:lnTo>
                  <a:pt x="5305060" y="3958902"/>
                </a:lnTo>
                <a:lnTo>
                  <a:pt x="0" y="3958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923925"/>
            <a:ext cx="8868520" cy="93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67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746901"/>
            <a:ext cx="6828927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Dilatação Térmica 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Vazamentos de diesel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Desperdício de combustível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Aumento nos custos de reposição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9367" y="2426965"/>
            <a:ext cx="8151783" cy="4412134"/>
            <a:chOff x="0" y="0"/>
            <a:chExt cx="2146972" cy="1162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6972" cy="1162043"/>
            </a:xfrm>
            <a:custGeom>
              <a:avLst/>
              <a:gdLst/>
              <a:ahLst/>
              <a:cxnLst/>
              <a:rect r="r" b="b" t="t" l="l"/>
              <a:pathLst>
                <a:path h="1162043" w="2146972">
                  <a:moveTo>
                    <a:pt x="48436" y="0"/>
                  </a:moveTo>
                  <a:lnTo>
                    <a:pt x="2098536" y="0"/>
                  </a:lnTo>
                  <a:cubicBezTo>
                    <a:pt x="2125286" y="0"/>
                    <a:pt x="2146972" y="21685"/>
                    <a:pt x="2146972" y="48436"/>
                  </a:cubicBezTo>
                  <a:lnTo>
                    <a:pt x="2146972" y="1113608"/>
                  </a:lnTo>
                  <a:cubicBezTo>
                    <a:pt x="2146972" y="1126454"/>
                    <a:pt x="2141869" y="1138773"/>
                    <a:pt x="2132785" y="1147857"/>
                  </a:cubicBezTo>
                  <a:cubicBezTo>
                    <a:pt x="2123702" y="1156940"/>
                    <a:pt x="2111382" y="1162043"/>
                    <a:pt x="2098536" y="1162043"/>
                  </a:cubicBezTo>
                  <a:lnTo>
                    <a:pt x="48436" y="1162043"/>
                  </a:lnTo>
                  <a:cubicBezTo>
                    <a:pt x="35590" y="1162043"/>
                    <a:pt x="23270" y="1156940"/>
                    <a:pt x="14187" y="1147857"/>
                  </a:cubicBezTo>
                  <a:cubicBezTo>
                    <a:pt x="5103" y="1138773"/>
                    <a:pt x="0" y="1126454"/>
                    <a:pt x="0" y="1113608"/>
                  </a:cubicBezTo>
                  <a:lnTo>
                    <a:pt x="0" y="48436"/>
                  </a:lnTo>
                  <a:cubicBezTo>
                    <a:pt x="0" y="35590"/>
                    <a:pt x="5103" y="23270"/>
                    <a:pt x="14187" y="14187"/>
                  </a:cubicBezTo>
                  <a:cubicBezTo>
                    <a:pt x="23270" y="5103"/>
                    <a:pt x="35590" y="0"/>
                    <a:pt x="48436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46972" cy="1200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42361" y="7956428"/>
            <a:ext cx="4885885" cy="4885885"/>
          </a:xfrm>
          <a:custGeom>
            <a:avLst/>
            <a:gdLst/>
            <a:ahLst/>
            <a:cxnLst/>
            <a:rect r="r" b="b" t="t" l="l"/>
            <a:pathLst>
              <a:path h="4885885" w="4885885">
                <a:moveTo>
                  <a:pt x="0" y="0"/>
                </a:moveTo>
                <a:lnTo>
                  <a:pt x="4885884" y="0"/>
                </a:lnTo>
                <a:lnTo>
                  <a:pt x="4885884" y="4885885"/>
                </a:lnTo>
                <a:lnTo>
                  <a:pt x="0" y="4885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745719" y="9150000"/>
            <a:ext cx="3491438" cy="3122967"/>
            <a:chOff x="0" y="0"/>
            <a:chExt cx="9087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8700" cy="812800"/>
            </a:xfrm>
            <a:custGeom>
              <a:avLst/>
              <a:gdLst/>
              <a:ahLst/>
              <a:cxnLst/>
              <a:rect r="r" b="b" t="t" l="l"/>
              <a:pathLst>
                <a:path h="812800" w="9087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566465" y="3076034"/>
            <a:ext cx="3245639" cy="3363357"/>
          </a:xfrm>
          <a:custGeom>
            <a:avLst/>
            <a:gdLst/>
            <a:ahLst/>
            <a:cxnLst/>
            <a:rect r="r" b="b" t="t" l="l"/>
            <a:pathLst>
              <a:path h="3363357" w="3245639">
                <a:moveTo>
                  <a:pt x="0" y="0"/>
                </a:moveTo>
                <a:lnTo>
                  <a:pt x="3245639" y="0"/>
                </a:lnTo>
                <a:lnTo>
                  <a:pt x="3245639" y="3363356"/>
                </a:lnTo>
                <a:lnTo>
                  <a:pt x="0" y="3363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01693" y="6439390"/>
            <a:ext cx="2882479" cy="2122225"/>
          </a:xfrm>
          <a:custGeom>
            <a:avLst/>
            <a:gdLst/>
            <a:ahLst/>
            <a:cxnLst/>
            <a:rect r="r" b="b" t="t" l="l"/>
            <a:pathLst>
              <a:path h="2122225" w="2882479">
                <a:moveTo>
                  <a:pt x="0" y="0"/>
                </a:moveTo>
                <a:lnTo>
                  <a:pt x="2882479" y="0"/>
                </a:lnTo>
                <a:lnTo>
                  <a:pt x="2882479" y="2122226"/>
                </a:lnTo>
                <a:lnTo>
                  <a:pt x="0" y="2122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31182" y="2608649"/>
            <a:ext cx="2023501" cy="1841386"/>
          </a:xfrm>
          <a:custGeom>
            <a:avLst/>
            <a:gdLst/>
            <a:ahLst/>
            <a:cxnLst/>
            <a:rect r="r" b="b" t="t" l="l"/>
            <a:pathLst>
              <a:path h="1841386" w="2023501">
                <a:moveTo>
                  <a:pt x="0" y="0"/>
                </a:moveTo>
                <a:lnTo>
                  <a:pt x="2023501" y="0"/>
                </a:lnTo>
                <a:lnTo>
                  <a:pt x="2023501" y="1841386"/>
                </a:lnTo>
                <a:lnTo>
                  <a:pt x="0" y="1841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83291" y="451511"/>
            <a:ext cx="8868520" cy="93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67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3291" y="3364319"/>
            <a:ext cx="6990411" cy="223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2999"/>
              </a:lnSpc>
              <a:buFont typeface="Arial"/>
              <a:buChar char="•"/>
            </a:pPr>
            <a:r>
              <a:rPr lang="en-US" b="true" sz="29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Multas e altos custos de remediação ambiental</a:t>
            </a:r>
          </a:p>
          <a:p>
            <a:pPr algn="l" marL="647695" indent="-323848" lvl="1">
              <a:lnSpc>
                <a:spcPts val="2999"/>
              </a:lnSpc>
              <a:buFont typeface="Arial"/>
              <a:buChar char="•"/>
            </a:pPr>
            <a:r>
              <a:rPr lang="en-US" b="true" sz="29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Vazamentos que contaminam o solo e lençóis freáticos</a:t>
            </a:r>
          </a:p>
          <a:p>
            <a:pPr algn="l" marL="647695" indent="-323848" lvl="1">
              <a:lnSpc>
                <a:spcPts val="2999"/>
              </a:lnSpc>
              <a:buFont typeface="Arial"/>
              <a:buChar char="•"/>
            </a:pPr>
            <a:r>
              <a:rPr lang="en-US" b="true" sz="29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Riscos à reputação e a conformidade legal da empresa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1699"/>
            <a:ext cx="7974049" cy="3876543"/>
            <a:chOff x="0" y="0"/>
            <a:chExt cx="2100161" cy="102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0161" cy="1020982"/>
            </a:xfrm>
            <a:custGeom>
              <a:avLst/>
              <a:gdLst/>
              <a:ahLst/>
              <a:cxnLst/>
              <a:rect r="r" b="b" t="t" l="l"/>
              <a:pathLst>
                <a:path h="1020982" w="2100161">
                  <a:moveTo>
                    <a:pt x="49515" y="0"/>
                  </a:moveTo>
                  <a:lnTo>
                    <a:pt x="2050646" y="0"/>
                  </a:lnTo>
                  <a:cubicBezTo>
                    <a:pt x="2077992" y="0"/>
                    <a:pt x="2100161" y="22169"/>
                    <a:pt x="2100161" y="49515"/>
                  </a:cubicBezTo>
                  <a:lnTo>
                    <a:pt x="2100161" y="971467"/>
                  </a:lnTo>
                  <a:cubicBezTo>
                    <a:pt x="2100161" y="984599"/>
                    <a:pt x="2094944" y="997194"/>
                    <a:pt x="2085658" y="1006480"/>
                  </a:cubicBezTo>
                  <a:cubicBezTo>
                    <a:pt x="2076372" y="1015766"/>
                    <a:pt x="2063778" y="1020982"/>
                    <a:pt x="2050646" y="1020982"/>
                  </a:cubicBezTo>
                  <a:lnTo>
                    <a:pt x="49515" y="1020982"/>
                  </a:lnTo>
                  <a:cubicBezTo>
                    <a:pt x="36383" y="1020982"/>
                    <a:pt x="23789" y="1015766"/>
                    <a:pt x="14503" y="1006480"/>
                  </a:cubicBezTo>
                  <a:cubicBezTo>
                    <a:pt x="5217" y="997194"/>
                    <a:pt x="0" y="984599"/>
                    <a:pt x="0" y="971467"/>
                  </a:cubicBezTo>
                  <a:lnTo>
                    <a:pt x="0" y="49515"/>
                  </a:lnTo>
                  <a:cubicBezTo>
                    <a:pt x="0" y="36383"/>
                    <a:pt x="5217" y="23789"/>
                    <a:pt x="14503" y="14503"/>
                  </a:cubicBezTo>
                  <a:cubicBezTo>
                    <a:pt x="23789" y="5217"/>
                    <a:pt x="36383" y="0"/>
                    <a:pt x="49515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0161" cy="1059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94581" y="2608649"/>
            <a:ext cx="10233664" cy="10233664"/>
          </a:xfrm>
          <a:custGeom>
            <a:avLst/>
            <a:gdLst/>
            <a:ahLst/>
            <a:cxnLst/>
            <a:rect r="r" b="b" t="t" l="l"/>
            <a:pathLst>
              <a:path h="10233664" w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4581" y="2770934"/>
            <a:ext cx="8157169" cy="6607307"/>
          </a:xfrm>
          <a:custGeom>
            <a:avLst/>
            <a:gdLst/>
            <a:ahLst/>
            <a:cxnLst/>
            <a:rect r="r" b="b" t="t" l="l"/>
            <a:pathLst>
              <a:path h="6607307" w="8157169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4616"/>
            <a:ext cx="7157258" cy="190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67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BENEFÍCIOS DO MONITORAMENTO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0519" y="3463192"/>
            <a:ext cx="5826416" cy="179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</a:p>
          <a:p>
            <a:pPr algn="l">
              <a:lnSpc>
                <a:spcPts val="3734"/>
              </a:lnSpc>
            </a:pPr>
            <a:r>
              <a:rPr lang="en-US" sz="2667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Evita explosões e vazamentos ambientais.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20519" y="6091214"/>
            <a:ext cx="5028983" cy="48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ECONOMIA: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0519" y="7476566"/>
            <a:ext cx="5028983" cy="48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CONFORMIDADE: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0519" y="6730275"/>
            <a:ext cx="6990411" cy="61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Minimiza perdas e otimiza o uso do diesel.</a:t>
            </a:r>
          </a:p>
          <a:p>
            <a:pPr algn="just">
              <a:lnSpc>
                <a:spcPts val="23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20519" y="8106102"/>
            <a:ext cx="539121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Evita multas, que podem chegar a R$ 50 milhões.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745719" y="9150000"/>
            <a:ext cx="3491438" cy="3122967"/>
            <a:chOff x="0" y="0"/>
            <a:chExt cx="9087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8700" cy="812800"/>
            </a:xfrm>
            <a:custGeom>
              <a:avLst/>
              <a:gdLst/>
              <a:ahLst/>
              <a:cxnLst/>
              <a:rect r="r" b="b" t="t" l="l"/>
              <a:pathLst>
                <a:path h="812800" w="9087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25723" y="3242854"/>
            <a:ext cx="2690404" cy="4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SEGURANÇA: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9276" y="8127725"/>
            <a:ext cx="5758821" cy="5758821"/>
          </a:xfrm>
          <a:custGeom>
            <a:avLst/>
            <a:gdLst/>
            <a:ahLst/>
            <a:cxnLst/>
            <a:rect r="r" b="b" t="t" l="l"/>
            <a:pathLst>
              <a:path h="5758821" w="5758821">
                <a:moveTo>
                  <a:pt x="0" y="0"/>
                </a:moveTo>
                <a:lnTo>
                  <a:pt x="5758821" y="0"/>
                </a:lnTo>
                <a:lnTo>
                  <a:pt x="5758821" y="5758822"/>
                </a:lnTo>
                <a:lnTo>
                  <a:pt x="0" y="575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4369" y="7751043"/>
            <a:ext cx="2088165" cy="20881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528135" y="2697897"/>
            <a:ext cx="1624642" cy="1086830"/>
          </a:xfrm>
          <a:custGeom>
            <a:avLst/>
            <a:gdLst/>
            <a:ahLst/>
            <a:cxnLst/>
            <a:rect r="r" b="b" t="t" l="l"/>
            <a:pathLst>
              <a:path h="1086830" w="1624642">
                <a:moveTo>
                  <a:pt x="0" y="0"/>
                </a:moveTo>
                <a:lnTo>
                  <a:pt x="1624642" y="0"/>
                </a:lnTo>
                <a:lnTo>
                  <a:pt x="1624642" y="1086829"/>
                </a:lnTo>
                <a:lnTo>
                  <a:pt x="0" y="108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2139" y="2810560"/>
            <a:ext cx="1640018" cy="1400166"/>
          </a:xfrm>
          <a:custGeom>
            <a:avLst/>
            <a:gdLst/>
            <a:ahLst/>
            <a:cxnLst/>
            <a:rect r="r" b="b" t="t" l="l"/>
            <a:pathLst>
              <a:path h="1400166" w="1640018">
                <a:moveTo>
                  <a:pt x="0" y="0"/>
                </a:moveTo>
                <a:lnTo>
                  <a:pt x="1640018" y="0"/>
                </a:lnTo>
                <a:lnTo>
                  <a:pt x="1640018" y="1400165"/>
                </a:lnTo>
                <a:lnTo>
                  <a:pt x="0" y="1400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9895" y="5420400"/>
            <a:ext cx="1484506" cy="1289665"/>
          </a:xfrm>
          <a:custGeom>
            <a:avLst/>
            <a:gdLst/>
            <a:ahLst/>
            <a:cxnLst/>
            <a:rect r="r" b="b" t="t" l="l"/>
            <a:pathLst>
              <a:path h="1289665" w="1484506">
                <a:moveTo>
                  <a:pt x="0" y="0"/>
                </a:moveTo>
                <a:lnTo>
                  <a:pt x="1484506" y="0"/>
                </a:lnTo>
                <a:lnTo>
                  <a:pt x="1484506" y="1289665"/>
                </a:lnTo>
                <a:lnTo>
                  <a:pt x="0" y="1289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37549" y="5195548"/>
            <a:ext cx="1405815" cy="1254690"/>
          </a:xfrm>
          <a:custGeom>
            <a:avLst/>
            <a:gdLst/>
            <a:ahLst/>
            <a:cxnLst/>
            <a:rect r="r" b="b" t="t" l="l"/>
            <a:pathLst>
              <a:path h="1254690" w="1405815">
                <a:moveTo>
                  <a:pt x="0" y="0"/>
                </a:moveTo>
                <a:lnTo>
                  <a:pt x="1405815" y="0"/>
                </a:lnTo>
                <a:lnTo>
                  <a:pt x="1405815" y="1254690"/>
                </a:lnTo>
                <a:lnTo>
                  <a:pt x="0" y="12546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3945" y="660403"/>
            <a:ext cx="7181145" cy="93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 strike="noStrike" u="none">
                <a:solidFill>
                  <a:srgbClr val="25767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SOLUÇÃO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34107" y="2673583"/>
            <a:ext cx="5519056" cy="217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Ao colocarmos sensores nos tanques de Diesel, poderemos obter dados de sua temperatura e volume, e enviando continuamente ao nosso sistema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34107" y="5230004"/>
            <a:ext cx="5519056" cy="217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 esses dados poderemos monitorar em tempo real o volume, a temperatura e quando esses valores chegam a nível de alerta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14727" y="2399499"/>
            <a:ext cx="5519056" cy="217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Ao obter ambos os dados, e as especificações do Diesel é possível calcular em tempo real seu nível de dilatação ou se há vazamentos.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24141" y="4800620"/>
            <a:ext cx="5519056" cy="305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Enviando essas informações imediatamente nos gráficos, com alertas de temperatura e volume,  diretamente para os responsáveis por mitigar o problema. 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Evitando prejuízos e otimizando o cálculo da Massa do Diesel.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95260" y="3913710"/>
            <a:ext cx="9972837" cy="9972837"/>
          </a:xfrm>
          <a:custGeom>
            <a:avLst/>
            <a:gdLst/>
            <a:ahLst/>
            <a:cxnLst/>
            <a:rect r="r" b="b" t="t" l="l"/>
            <a:pathLst>
              <a:path h="9972837" w="9972837">
                <a:moveTo>
                  <a:pt x="0" y="0"/>
                </a:moveTo>
                <a:lnTo>
                  <a:pt x="9972837" y="0"/>
                </a:lnTo>
                <a:lnTo>
                  <a:pt x="9972837" y="9972837"/>
                </a:lnTo>
                <a:lnTo>
                  <a:pt x="0" y="997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04381" y="1926306"/>
            <a:ext cx="6658831" cy="5243829"/>
          </a:xfrm>
          <a:custGeom>
            <a:avLst/>
            <a:gdLst/>
            <a:ahLst/>
            <a:cxnLst/>
            <a:rect r="r" b="b" t="t" l="l"/>
            <a:pathLst>
              <a:path h="5243829" w="6658831">
                <a:moveTo>
                  <a:pt x="0" y="0"/>
                </a:moveTo>
                <a:lnTo>
                  <a:pt x="6658830" y="0"/>
                </a:lnTo>
                <a:lnTo>
                  <a:pt x="6658830" y="5243829"/>
                </a:lnTo>
                <a:lnTo>
                  <a:pt x="0" y="5243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727581" y="5545127"/>
            <a:ext cx="792199" cy="529954"/>
          </a:xfrm>
          <a:custGeom>
            <a:avLst/>
            <a:gdLst/>
            <a:ahLst/>
            <a:cxnLst/>
            <a:rect r="r" b="b" t="t" l="l"/>
            <a:pathLst>
              <a:path h="529954" w="792199">
                <a:moveTo>
                  <a:pt x="0" y="0"/>
                </a:moveTo>
                <a:lnTo>
                  <a:pt x="792199" y="0"/>
                </a:lnTo>
                <a:lnTo>
                  <a:pt x="792199" y="529954"/>
                </a:lnTo>
                <a:lnTo>
                  <a:pt x="0" y="529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5287" y="3266808"/>
            <a:ext cx="1128582" cy="1131410"/>
          </a:xfrm>
          <a:custGeom>
            <a:avLst/>
            <a:gdLst/>
            <a:ahLst/>
            <a:cxnLst/>
            <a:rect r="r" b="b" t="t" l="l"/>
            <a:pathLst>
              <a:path h="1131410" w="1128582">
                <a:moveTo>
                  <a:pt x="0" y="0"/>
                </a:moveTo>
                <a:lnTo>
                  <a:pt x="1128582" y="0"/>
                </a:lnTo>
                <a:lnTo>
                  <a:pt x="1128582" y="1131411"/>
                </a:lnTo>
                <a:lnTo>
                  <a:pt x="0" y="113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5287" y="5143500"/>
            <a:ext cx="1073536" cy="1088503"/>
          </a:xfrm>
          <a:custGeom>
            <a:avLst/>
            <a:gdLst/>
            <a:ahLst/>
            <a:cxnLst/>
            <a:rect r="r" b="b" t="t" l="l"/>
            <a:pathLst>
              <a:path h="1088503" w="1073536">
                <a:moveTo>
                  <a:pt x="0" y="0"/>
                </a:moveTo>
                <a:lnTo>
                  <a:pt x="1073537" y="0"/>
                </a:lnTo>
                <a:lnTo>
                  <a:pt x="1073537" y="1088503"/>
                </a:lnTo>
                <a:lnTo>
                  <a:pt x="0" y="1088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73694" y="1584432"/>
            <a:ext cx="1458639" cy="1206692"/>
          </a:xfrm>
          <a:custGeom>
            <a:avLst/>
            <a:gdLst/>
            <a:ahLst/>
            <a:cxnLst/>
            <a:rect r="r" b="b" t="t" l="l"/>
            <a:pathLst>
              <a:path h="1206692" w="1458639">
                <a:moveTo>
                  <a:pt x="0" y="0"/>
                </a:moveTo>
                <a:lnTo>
                  <a:pt x="1458639" y="0"/>
                </a:lnTo>
                <a:lnTo>
                  <a:pt x="1458639" y="1206692"/>
                </a:lnTo>
                <a:lnTo>
                  <a:pt x="0" y="12066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6150" y="660403"/>
            <a:ext cx="7181145" cy="93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 strike="noStrike" u="none">
                <a:solidFill>
                  <a:srgbClr val="25767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SOLUÇÃO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34107" y="2940425"/>
            <a:ext cx="5519056" cy="173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Essas informações contínuas e a longo prazo, servem como parâmetros essenciais na otimização da gestão do Diesel.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4107" y="5066325"/>
            <a:ext cx="5519056" cy="173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Monitorando assim quais épocas do ano o Diesel está mais propício variar sua dilatação. Ajudando a antecipar possíveis perdas.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282072">
            <a:off x="-1683722" y="6328429"/>
            <a:ext cx="5859743" cy="5859743"/>
          </a:xfrm>
          <a:custGeom>
            <a:avLst/>
            <a:gdLst/>
            <a:ahLst/>
            <a:cxnLst/>
            <a:rect r="r" b="b" t="t" l="l"/>
            <a:pathLst>
              <a:path h="5859743" w="5859743">
                <a:moveTo>
                  <a:pt x="0" y="0"/>
                </a:moveTo>
                <a:lnTo>
                  <a:pt x="5859743" y="0"/>
                </a:lnTo>
                <a:lnTo>
                  <a:pt x="5859743" y="5859742"/>
                </a:lnTo>
                <a:lnTo>
                  <a:pt x="0" y="58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1964" y="8880413"/>
            <a:ext cx="5006133" cy="5006133"/>
          </a:xfrm>
          <a:custGeom>
            <a:avLst/>
            <a:gdLst/>
            <a:ahLst/>
            <a:cxnLst/>
            <a:rect r="r" b="b" t="t" l="l"/>
            <a:pathLst>
              <a:path h="5006133" w="5006133">
                <a:moveTo>
                  <a:pt x="0" y="0"/>
                </a:moveTo>
                <a:lnTo>
                  <a:pt x="5006133" y="0"/>
                </a:lnTo>
                <a:lnTo>
                  <a:pt x="5006133" y="5006134"/>
                </a:lnTo>
                <a:lnTo>
                  <a:pt x="0" y="5006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0260" y="460516"/>
            <a:ext cx="17547479" cy="9365967"/>
          </a:xfrm>
          <a:custGeom>
            <a:avLst/>
            <a:gdLst/>
            <a:ahLst/>
            <a:cxnLst/>
            <a:rect r="r" b="b" t="t" l="l"/>
            <a:pathLst>
              <a:path h="9365967" w="17547479">
                <a:moveTo>
                  <a:pt x="0" y="0"/>
                </a:moveTo>
                <a:lnTo>
                  <a:pt x="17547480" y="0"/>
                </a:lnTo>
                <a:lnTo>
                  <a:pt x="17547480" y="9365968"/>
                </a:lnTo>
                <a:lnTo>
                  <a:pt x="0" y="9365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1016" y="2889499"/>
            <a:ext cx="12412601" cy="12412601"/>
          </a:xfrm>
          <a:custGeom>
            <a:avLst/>
            <a:gdLst/>
            <a:ahLst/>
            <a:cxnLst/>
            <a:rect r="r" b="b" t="t" l="l"/>
            <a:pathLst>
              <a:path h="12412601" w="12412601">
                <a:moveTo>
                  <a:pt x="0" y="0"/>
                </a:moveTo>
                <a:lnTo>
                  <a:pt x="12412601" y="0"/>
                </a:lnTo>
                <a:lnTo>
                  <a:pt x="12412601" y="12412601"/>
                </a:lnTo>
                <a:lnTo>
                  <a:pt x="0" y="1241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7521" y="2622696"/>
            <a:ext cx="8660502" cy="7322060"/>
          </a:xfrm>
          <a:custGeom>
            <a:avLst/>
            <a:gdLst/>
            <a:ahLst/>
            <a:cxnLst/>
            <a:rect r="r" b="b" t="t" l="l"/>
            <a:pathLst>
              <a:path h="7322060" w="8660502">
                <a:moveTo>
                  <a:pt x="0" y="0"/>
                </a:moveTo>
                <a:lnTo>
                  <a:pt x="8660502" y="0"/>
                </a:lnTo>
                <a:lnTo>
                  <a:pt x="8660502" y="7322060"/>
                </a:lnTo>
                <a:lnTo>
                  <a:pt x="0" y="732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80181" y="-2434810"/>
            <a:ext cx="3952120" cy="395212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681960" y="7347328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643100" y="191139"/>
            <a:ext cx="2088165" cy="20881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50942" y="714521"/>
            <a:ext cx="5777199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57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FERRAMENTA DE GESTÃO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942" y="3524250"/>
            <a:ext cx="7044449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Dentre a variedade de ferramentas de gestão de projeto disponíveis no mercado, nosso grupo optou pelo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Trello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 algn="just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 foi usado para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administrar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 afazeres do projeto.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DAGQYkMshnk</dc:identifier>
  <dcterms:modified xsi:type="dcterms:W3CDTF">2011-08-01T06:04:30Z</dcterms:modified>
  <cp:revision>1</cp:revision>
  <dc:title>Solução</dc:title>
</cp:coreProperties>
</file>